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61D0C-9699-44C5-A1D6-886029AA5136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01291-812D-429F-B2F0-479211AAB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6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75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62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2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8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2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7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1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5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26/03/2019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Sofia Kasimi - Hoevelaken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2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fiaux.github.io/Twinfield-cas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7D185B0-EAB4-4F44-B2FE-57EE6372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67" y="483740"/>
            <a:ext cx="4299252" cy="1499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50228-54D9-465B-A296-35A9873E2E38}"/>
              </a:ext>
            </a:extLst>
          </p:cNvPr>
          <p:cNvSpPr txBox="1"/>
          <p:nvPr/>
        </p:nvSpPr>
        <p:spPr>
          <a:xfrm>
            <a:off x="5739308" y="883571"/>
            <a:ext cx="6764866" cy="8617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latin typeface="Monserat"/>
              </a:rPr>
              <a:t>- UX Design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614A6-3F0A-48C8-BF71-5680DC4355EF}"/>
              </a:ext>
            </a:extLst>
          </p:cNvPr>
          <p:cNvSpPr txBox="1"/>
          <p:nvPr/>
        </p:nvSpPr>
        <p:spPr>
          <a:xfrm>
            <a:off x="7684506" y="1676138"/>
            <a:ext cx="2823769" cy="55399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latin typeface="Monserat"/>
              </a:rPr>
              <a:t>by Sofia </a:t>
            </a:r>
            <a:r>
              <a:rPr lang="en-US" sz="3000" dirty="0" err="1">
                <a:latin typeface="Monserat"/>
              </a:rPr>
              <a:t>Kasimi</a:t>
            </a:r>
            <a:endParaRPr lang="en-US" sz="3000" dirty="0">
              <a:latin typeface="Monserat"/>
              <a:cs typeface="Calibri"/>
            </a:endParaRPr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1497A2-B837-4689-8BC4-0AD132FF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39" y="1750025"/>
            <a:ext cx="3317105" cy="4193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46A02-9421-4883-9564-9D6B3B6C665E}"/>
              </a:ext>
            </a:extLst>
          </p:cNvPr>
          <p:cNvSpPr txBox="1"/>
          <p:nvPr/>
        </p:nvSpPr>
        <p:spPr>
          <a:xfrm>
            <a:off x="-2208" y="6211405"/>
            <a:ext cx="12120769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err="1">
                <a:latin typeface="monserat"/>
              </a:rPr>
              <a:t>Hoevelaken</a:t>
            </a:r>
            <a:r>
              <a:rPr lang="en-GB" sz="2000">
                <a:latin typeface="monserat"/>
              </a:rPr>
              <a:t> / Netherlands</a:t>
            </a:r>
            <a:r>
              <a:rPr lang="en-GB" sz="2000">
                <a:solidFill>
                  <a:schemeClr val="tx1">
                    <a:lumMod val="50000"/>
                    <a:lumOff val="50000"/>
                  </a:schemeClr>
                </a:solidFill>
                <a:latin typeface="monserat"/>
              </a:rPr>
              <a:t> - 26/03/2019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474A2-D8E5-4BEB-9D2B-E7825138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FAC88-FE60-4764-915C-BF765E29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54AB6-6A1C-4D5F-922A-2FCB91AF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</a:t>
            </a:r>
            <a:r>
              <a:rPr lang="en-US" err="1"/>
              <a:t>Kasimi</a:t>
            </a:r>
            <a:r>
              <a:rPr lang="en-US"/>
              <a:t> - </a:t>
            </a:r>
            <a:r>
              <a:rPr lang="en-US" err="1"/>
              <a:t>Hoevelaken</a:t>
            </a:r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944187E-93CE-42F4-816B-6971EF0985F5}"/>
              </a:ext>
            </a:extLst>
          </p:cNvPr>
          <p:cNvSpPr txBox="1"/>
          <p:nvPr/>
        </p:nvSpPr>
        <p:spPr>
          <a:xfrm>
            <a:off x="368300" y="1110974"/>
            <a:ext cx="11493500" cy="581697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Calibri"/>
              </a:rPr>
              <a:t>I have been asked to develop one of the following scenarios: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 Enable more effective processing of receipts and invoices.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 Improving direct communication with Ben.</a:t>
            </a: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 Show the added value of renewed proposition of accounting firm </a:t>
            </a:r>
          </a:p>
          <a:p>
            <a:r>
              <a:rPr lang="en-GB" dirty="0">
                <a:cs typeface="Calibri"/>
              </a:rPr>
              <a:t>Lighthouse Accounting to customer Ben</a:t>
            </a: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monserat"/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monserat"/>
              </a:rPr>
              <a:t>My target Project: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onserat"/>
            </a:endParaRPr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/>
                <a:cs typeface="Calibri"/>
              </a:rPr>
              <a:t>Optimize the processing of invoices and receipts. </a:t>
            </a:r>
            <a:endParaRPr lang="en-GB" dirty="0"/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/>
                <a:cs typeface="Calibri"/>
              </a:rPr>
              <a:t>Improve collaboration between the accountant (Lucy) and her customer (Ben).</a:t>
            </a: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1500" dirty="0">
              <a:latin typeface="monserat"/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monserat"/>
              </a:rPr>
              <a:t>Research: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monserat"/>
              <a:cs typeface="Calibri"/>
            </a:endParaRPr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/>
                <a:cs typeface="Calibri"/>
              </a:rPr>
              <a:t>I started out by focusing on </a:t>
            </a:r>
            <a:r>
              <a:rPr lang="en-GB" dirty="0" err="1">
                <a:latin typeface="Calibri"/>
                <a:cs typeface="Calibri"/>
              </a:rPr>
              <a:t>Twinfield</a:t>
            </a:r>
            <a:r>
              <a:rPr lang="en-GB" dirty="0">
                <a:latin typeface="Calibri"/>
                <a:cs typeface="Calibri"/>
              </a:rPr>
              <a:t> User Personas</a:t>
            </a:r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/>
                <a:cs typeface="Calibri"/>
              </a:rPr>
              <a:t>I followed with competitor research to understand the product, </a:t>
            </a:r>
          </a:p>
          <a:p>
            <a:r>
              <a:rPr lang="en-GB" dirty="0">
                <a:latin typeface="Calibri"/>
                <a:cs typeface="Calibri"/>
              </a:rPr>
              <a:t>the current market, their services and their app navigation</a:t>
            </a:r>
            <a:endParaRPr lang="en-GB" dirty="0">
              <a:cs typeface="Calibri"/>
            </a:endParaRPr>
          </a:p>
          <a:p>
            <a:endParaRPr lang="en-GB" sz="1500" dirty="0">
              <a:latin typeface="monserat"/>
              <a:cs typeface="Calibri"/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monserat"/>
              </a:rPr>
              <a:t>Competitor accountant applications: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monserat"/>
              <a:cs typeface="Calibri"/>
            </a:endParaRPr>
          </a:p>
          <a:p>
            <a:pPr marL="285750" indent="-285750">
              <a:buFont typeface="Courier New"/>
              <a:buChar char="o"/>
            </a:pPr>
            <a:r>
              <a:rPr lang="en-GB" sz="2000" dirty="0">
                <a:latin typeface="Calibri"/>
                <a:cs typeface="Calibri"/>
              </a:rPr>
              <a:t>QuickBooks</a:t>
            </a:r>
          </a:p>
          <a:p>
            <a:pPr marL="285750" indent="-285750">
              <a:buFont typeface="Courier New"/>
              <a:buChar char="o"/>
            </a:pPr>
            <a:r>
              <a:rPr lang="en-GB" sz="2000" dirty="0">
                <a:latin typeface="Calibri"/>
                <a:cs typeface="Calibri"/>
              </a:rPr>
              <a:t>Xero         </a:t>
            </a:r>
          </a:p>
          <a:p>
            <a:pPr marL="285750" indent="-285750">
              <a:buFont typeface="Courier New"/>
              <a:buChar char="o"/>
            </a:pPr>
            <a:r>
              <a:rPr lang="en-GB" sz="2000" dirty="0">
                <a:latin typeface="Calibri"/>
                <a:cs typeface="Calibri"/>
              </a:rPr>
              <a:t>FreshBooks</a:t>
            </a:r>
            <a:endParaRPr lang="en-GB" sz="2000" dirty="0">
              <a:latin typeface="monserat"/>
              <a:cs typeface="Calibri"/>
            </a:endParaRPr>
          </a:p>
          <a:p>
            <a:endParaRPr lang="en-GB" sz="1500" dirty="0">
              <a:latin typeface="monserat"/>
            </a:endParaRPr>
          </a:p>
          <a:p>
            <a:pPr algn="l"/>
            <a:endParaRPr lang="en-GB" sz="1500" dirty="0">
              <a:latin typeface="monserat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CB51E-F54F-4337-8250-65DD4AAC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45" y="291583"/>
            <a:ext cx="1699616" cy="60153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3FE67A9-CEF8-4ACA-8ADA-2D333BD64016}"/>
              </a:ext>
            </a:extLst>
          </p:cNvPr>
          <p:cNvSpPr txBox="1"/>
          <p:nvPr/>
        </p:nvSpPr>
        <p:spPr>
          <a:xfrm>
            <a:off x="-15019" y="293756"/>
            <a:ext cx="12203043" cy="58477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Research / Define</a:t>
            </a:r>
            <a:endParaRPr lang="en-US" sz="3200" dirty="0">
              <a:cs typeface="Calibri"/>
            </a:endParaRPr>
          </a:p>
        </p:txBody>
      </p:sp>
      <p:pic>
        <p:nvPicPr>
          <p:cNvPr id="12" name="Picture 11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674E7AB-862B-4351-96DF-718336577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25" y="1498557"/>
            <a:ext cx="3512436" cy="3281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560B0D-088B-45F4-A25E-6A647F78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535" y="5445538"/>
            <a:ext cx="2743200" cy="563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6F880-5D82-4522-BC32-642E2EC5CD69}"/>
              </a:ext>
            </a:extLst>
          </p:cNvPr>
          <p:cNvSpPr txBox="1"/>
          <p:nvPr/>
        </p:nvSpPr>
        <p:spPr>
          <a:xfrm>
            <a:off x="8565536" y="4800108"/>
            <a:ext cx="287839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/>
            </a:endParaRP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Collaboration Ben-Lucy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62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E4232B-B3CB-44D4-8E9E-3DC4060F674F}"/>
              </a:ext>
            </a:extLst>
          </p:cNvPr>
          <p:cNvSpPr txBox="1"/>
          <p:nvPr/>
        </p:nvSpPr>
        <p:spPr>
          <a:xfrm>
            <a:off x="349250" y="1166842"/>
            <a:ext cx="11493500" cy="480131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monserat"/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monserat"/>
              </a:rPr>
              <a:t>Potential customers: 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GB" dirty="0">
                <a:latin typeface="Calibri"/>
                <a:cs typeface="Calibri"/>
              </a:rPr>
              <a:t>Accountants working effectively with other people, from freelancers to small and large company teams</a:t>
            </a:r>
          </a:p>
          <a:p>
            <a:endParaRPr lang="en-GB" sz="1500" dirty="0">
              <a:latin typeface="monserat"/>
            </a:endParaRPr>
          </a:p>
          <a:p>
            <a:endParaRPr lang="en-GB" dirty="0">
              <a:solidFill>
                <a:schemeClr val="accent1"/>
              </a:solidFill>
              <a:latin typeface="monserat"/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monserat"/>
              </a:rPr>
              <a:t>Customer needs:</a:t>
            </a:r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monserat"/>
              </a:rPr>
              <a:t> 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 panose="020F0502020204030204"/>
                <a:cs typeface="Calibri"/>
              </a:rPr>
              <a:t>Easy and intuitive application</a:t>
            </a:r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 panose="020F0502020204030204"/>
                <a:cs typeface="Calibri"/>
              </a:rPr>
              <a:t>Direct collaboration with the accountant</a:t>
            </a:r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 panose="020F0502020204030204"/>
                <a:cs typeface="Calibri"/>
              </a:rPr>
              <a:t>Manage on the go invoices-receipts</a:t>
            </a:r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 panose="020F0502020204030204"/>
                <a:cs typeface="Calibri"/>
              </a:rPr>
              <a:t>Know where your business stands</a:t>
            </a:r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 panose="020F0502020204030204"/>
                <a:cs typeface="Calibri"/>
              </a:rPr>
              <a:t>Free unlimited support</a:t>
            </a:r>
          </a:p>
          <a:p>
            <a:pPr marL="285750" indent="-285750">
              <a:buFont typeface="Courier New"/>
              <a:buChar char="o"/>
            </a:pPr>
            <a:r>
              <a:rPr lang="en-GB" dirty="0">
                <a:latin typeface="Calibri" panose="020F0502020204030204"/>
                <a:cs typeface="Calibri"/>
              </a:rPr>
              <a:t>Save more money</a:t>
            </a:r>
          </a:p>
          <a:p>
            <a:endParaRPr lang="en-GB" sz="1500" dirty="0">
              <a:solidFill>
                <a:srgbClr val="000000"/>
              </a:solidFill>
              <a:latin typeface="monserat"/>
              <a:cs typeface="Calibri"/>
            </a:endParaRPr>
          </a:p>
          <a:p>
            <a:endParaRPr lang="en-GB" sz="1500" dirty="0">
              <a:solidFill>
                <a:srgbClr val="4472C4"/>
              </a:solidFill>
              <a:latin typeface="monserat"/>
              <a:cs typeface="Calibri"/>
            </a:endParaRPr>
          </a:p>
          <a:p>
            <a:endParaRPr lang="en-GB" dirty="0">
              <a:solidFill>
                <a:schemeClr val="accent1"/>
              </a:solidFill>
              <a:latin typeface="monserat"/>
            </a:endParaRPr>
          </a:p>
          <a:p>
            <a:endParaRPr lang="en-GB" sz="1500" dirty="0">
              <a:latin typeface="monserat"/>
              <a:cs typeface="Calibri"/>
            </a:endParaRPr>
          </a:p>
          <a:p>
            <a:endParaRPr lang="en-GB" sz="1500" dirty="0">
              <a:latin typeface="monserat"/>
            </a:endParaRPr>
          </a:p>
          <a:p>
            <a:pPr algn="l"/>
            <a:endParaRPr lang="en-GB" sz="1500" dirty="0">
              <a:latin typeface="monserat"/>
              <a:cs typeface="Calibri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EE081412-5CF7-4F77-AD6F-A35A53E1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45" y="291582"/>
            <a:ext cx="1699616" cy="601538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A91A238B-EF5D-43E7-BB7D-0B9E920B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2491422"/>
            <a:ext cx="3238500" cy="34118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150FE6-9821-4AC2-B4E0-753747E953D3}"/>
              </a:ext>
            </a:extLst>
          </p:cNvPr>
          <p:cNvSpPr txBox="1"/>
          <p:nvPr/>
        </p:nvSpPr>
        <p:spPr>
          <a:xfrm>
            <a:off x="6591300" y="2044700"/>
            <a:ext cx="9541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dirty="0">
                <a:solidFill>
                  <a:schemeClr val="accent1"/>
                </a:solidFill>
                <a:cs typeface="Calibri"/>
              </a:rPr>
              <a:t>Lucy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D8D9A-1E96-4626-8DDC-BA53993E9758}"/>
              </a:ext>
            </a:extLst>
          </p:cNvPr>
          <p:cNvSpPr txBox="1"/>
          <p:nvPr/>
        </p:nvSpPr>
        <p:spPr>
          <a:xfrm>
            <a:off x="7823200" y="2552699"/>
            <a:ext cx="77746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dirty="0">
                <a:solidFill>
                  <a:schemeClr val="accent1"/>
                </a:solidFill>
                <a:cs typeface="Calibri"/>
              </a:rPr>
              <a:t>Ben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192DF-6DCC-4321-9350-C9B481658C68}"/>
              </a:ext>
            </a:extLst>
          </p:cNvPr>
          <p:cNvSpPr txBox="1"/>
          <p:nvPr/>
        </p:nvSpPr>
        <p:spPr>
          <a:xfrm>
            <a:off x="260350" y="308345"/>
            <a:ext cx="114935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latin typeface="monserat"/>
              </a:rPr>
              <a:t>Customer needs</a:t>
            </a:r>
            <a:endParaRPr lang="en-GB" sz="1500" dirty="0">
              <a:latin typeface="monserat"/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B129F-05C7-43EB-AA5E-7A7769BE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12AF0-8DC9-44A6-A7D6-FAFF46B0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AC541-8596-4E6A-BD8D-D113EECF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</p:spTree>
    <p:extLst>
      <p:ext uri="{BB962C8B-B14F-4D97-AF65-F5344CB8AC3E}">
        <p14:creationId xmlns:p14="http://schemas.microsoft.com/office/powerpoint/2010/main" val="349914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6E752D-4114-4E99-8DDD-8B94D10DCCFA}"/>
              </a:ext>
            </a:extLst>
          </p:cNvPr>
          <p:cNvSpPr txBox="1"/>
          <p:nvPr/>
        </p:nvSpPr>
        <p:spPr>
          <a:xfrm>
            <a:off x="0" y="355600"/>
            <a:ext cx="121920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latin typeface="monserat"/>
              </a:rPr>
              <a:t>Brainstorming ideas </a:t>
            </a:r>
            <a:endParaRPr lang="en-GB" sz="1500" dirty="0">
              <a:latin typeface="monserat"/>
              <a:cs typeface="Calibri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F1B16B3-349F-4F6D-982D-91B696C6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45" y="291581"/>
            <a:ext cx="1699616" cy="601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D6FEA-0621-4481-826D-890647460997}"/>
              </a:ext>
            </a:extLst>
          </p:cNvPr>
          <p:cNvSpPr txBox="1"/>
          <p:nvPr/>
        </p:nvSpPr>
        <p:spPr>
          <a:xfrm>
            <a:off x="3060700" y="1016000"/>
            <a:ext cx="60325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“How might we” technique from IDEO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/>
            </a:endParaRPr>
          </a:p>
        </p:txBody>
      </p:sp>
      <p:pic>
        <p:nvPicPr>
          <p:cNvPr id="11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1938C0B-B331-4FA8-A9C9-B54656FA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677841"/>
            <a:ext cx="10591800" cy="4289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D3A2A-4D6A-40E6-9DC9-406A158B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1AD10-0D69-4A4A-A5D2-50D3E8DB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9A585-B8CF-466C-B565-2533612B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</p:spTree>
    <p:extLst>
      <p:ext uri="{BB962C8B-B14F-4D97-AF65-F5344CB8AC3E}">
        <p14:creationId xmlns:p14="http://schemas.microsoft.com/office/powerpoint/2010/main" val="405490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897490-AAB7-4773-823F-919AB479163C}"/>
              </a:ext>
            </a:extLst>
          </p:cNvPr>
          <p:cNvSpPr txBox="1"/>
          <p:nvPr/>
        </p:nvSpPr>
        <p:spPr>
          <a:xfrm>
            <a:off x="0" y="355600"/>
            <a:ext cx="121920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latin typeface="monserat"/>
              </a:rPr>
              <a:t>A Hypothesis</a:t>
            </a:r>
            <a:endParaRPr lang="en-GB" sz="1500" dirty="0">
              <a:latin typeface="monserat"/>
              <a:cs typeface="Calibri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E59E361B-2EE7-4107-8979-C28A57A1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45" y="291580"/>
            <a:ext cx="1699616" cy="601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F63EC-4868-4F19-B0B1-ED9FA74629B9}"/>
              </a:ext>
            </a:extLst>
          </p:cNvPr>
          <p:cNvSpPr txBox="1"/>
          <p:nvPr/>
        </p:nvSpPr>
        <p:spPr>
          <a:xfrm>
            <a:off x="-12701" y="1015999"/>
            <a:ext cx="122047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"The inductive approach for best User Experience design"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A7CDE-B9D1-479A-8448-FBD0A592125B}"/>
              </a:ext>
            </a:extLst>
          </p:cNvPr>
          <p:cNvSpPr txBox="1"/>
          <p:nvPr/>
        </p:nvSpPr>
        <p:spPr>
          <a:xfrm>
            <a:off x="2314575" y="1692275"/>
            <a:ext cx="7759700" cy="15081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 dirty="0">
                <a:latin typeface="Calibri"/>
                <a:cs typeface="Calibri"/>
              </a:rPr>
              <a:t>"</a:t>
            </a:r>
            <a:r>
              <a:rPr lang="en-GB" dirty="0">
                <a:latin typeface="Calibri"/>
                <a:cs typeface="Calibri"/>
              </a:rPr>
              <a:t> I believe adding the “Scan QR code” button will be a useful feature for busy users who can scan, take photo or upload their documents and share them via cloud with their accountants, it will save their time. </a:t>
            </a:r>
            <a:endParaRPr lang="en-US" b="1" dirty="0">
              <a:latin typeface="Calibri"/>
              <a:cs typeface="Calibri"/>
            </a:endParaRPr>
          </a:p>
          <a:p>
            <a:pPr algn="ctr"/>
            <a:r>
              <a:rPr lang="en-GB" dirty="0">
                <a:latin typeface="Calibri"/>
                <a:cs typeface="Calibri"/>
              </a:rPr>
              <a:t>This will increase and facilitate the collaboration of our users (Ben and Lucy) </a:t>
            </a:r>
            <a:r>
              <a:rPr lang="en-GB" sz="2800" b="1" dirty="0">
                <a:latin typeface="Calibri"/>
                <a:cs typeface="Calibri"/>
              </a:rPr>
              <a:t>"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D477B-B7FC-433B-B3C2-709142CA6CE0}"/>
              </a:ext>
            </a:extLst>
          </p:cNvPr>
          <p:cNvSpPr txBox="1"/>
          <p:nvPr/>
        </p:nvSpPr>
        <p:spPr>
          <a:xfrm>
            <a:off x="4914899" y="2628900"/>
            <a:ext cx="508000" cy="116955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7000">
              <a:latin typeface="Monserat"/>
            </a:endParaRPr>
          </a:p>
        </p:txBody>
      </p:sp>
      <p:pic>
        <p:nvPicPr>
          <p:cNvPr id="13" name="Picture 1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EAC0867-E6A2-4941-AA48-83C375762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3601651"/>
            <a:ext cx="2413000" cy="2359797"/>
          </a:xfrm>
          <a:prstGeom prst="rect">
            <a:avLst/>
          </a:prstGeom>
        </p:spPr>
      </p:pic>
      <p:pic>
        <p:nvPicPr>
          <p:cNvPr id="15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BB8B9B71-4C09-40A2-B5CA-953CAE82D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75" y="3552825"/>
            <a:ext cx="2076450" cy="2457450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3F6A5A3F-B27C-40F3-830A-108941CFB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3684808"/>
            <a:ext cx="2120900" cy="22188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C00FC-2013-467A-B138-F869A3CF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7E3F6-6DA1-4BBB-8AAE-995021DE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28DB3-FA13-472C-A97A-823CC1D8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</p:spTree>
    <p:extLst>
      <p:ext uri="{BB962C8B-B14F-4D97-AF65-F5344CB8AC3E}">
        <p14:creationId xmlns:p14="http://schemas.microsoft.com/office/powerpoint/2010/main" val="30178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6A7E402E-E1E8-44DF-87D9-028D6E16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1761464"/>
            <a:ext cx="9723120" cy="4554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8E413-8A20-49E0-9237-1DC42935FC0A}"/>
              </a:ext>
            </a:extLst>
          </p:cNvPr>
          <p:cNvSpPr txBox="1"/>
          <p:nvPr/>
        </p:nvSpPr>
        <p:spPr>
          <a:xfrm>
            <a:off x="-12701" y="349049"/>
            <a:ext cx="12192000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latin typeface="monserat"/>
                <a:cs typeface="Calibri"/>
              </a:rPr>
              <a:t>User Flow</a:t>
            </a:r>
          </a:p>
          <a:p>
            <a:endParaRPr lang="en-GB" sz="1500" dirty="0">
              <a:latin typeface="monserat"/>
              <a:cs typeface="Calibri"/>
            </a:endParaRPr>
          </a:p>
          <a:p>
            <a:endParaRPr lang="en-GB" sz="2000" dirty="0">
              <a:solidFill>
                <a:schemeClr val="accent1"/>
              </a:solidFill>
              <a:latin typeface="monserat"/>
              <a:cs typeface="Calibri"/>
            </a:endParaRPr>
          </a:p>
          <a:p>
            <a:endParaRPr lang="en-GB" sz="1500" dirty="0">
              <a:latin typeface="monserat"/>
              <a:cs typeface="Calibri"/>
            </a:endParaRPr>
          </a:p>
          <a:p>
            <a:endParaRPr lang="en-GB" sz="1500" dirty="0">
              <a:latin typeface="monserat"/>
            </a:endParaRPr>
          </a:p>
          <a:p>
            <a:pPr algn="l"/>
            <a:endParaRPr lang="en-GB" sz="1500" dirty="0">
              <a:latin typeface="monserat"/>
              <a:cs typeface="Calibri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E09213E-9E54-4942-9694-4FEBB7FA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645" y="291580"/>
            <a:ext cx="1699616" cy="601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97D6C-FCD7-46E5-A6FD-2F3D26EF70AF}"/>
              </a:ext>
            </a:extLst>
          </p:cNvPr>
          <p:cNvSpPr txBox="1"/>
          <p:nvPr/>
        </p:nvSpPr>
        <p:spPr>
          <a:xfrm>
            <a:off x="-12701" y="853438"/>
            <a:ext cx="122047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"Architecture Design"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DA7BC-3784-4C6A-A844-01DDDE9CC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87C6-B775-4ED4-9EED-F3962FE6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FF763-36AB-4F01-AE7E-F07FEE9B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B262F-74B2-4092-8E5E-63AC53FF952E}"/>
              </a:ext>
            </a:extLst>
          </p:cNvPr>
          <p:cNvSpPr txBox="1"/>
          <p:nvPr/>
        </p:nvSpPr>
        <p:spPr>
          <a:xfrm>
            <a:off x="1351280" y="1442720"/>
            <a:ext cx="374904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b="1" dirty="0"/>
              <a:t>Entry point: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Twinfield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Login URL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DC6DF-F9DC-43B8-811E-27CE7404EEC6}"/>
              </a:ext>
            </a:extLst>
          </p:cNvPr>
          <p:cNvSpPr txBox="1"/>
          <p:nvPr/>
        </p:nvSpPr>
        <p:spPr>
          <a:xfrm>
            <a:off x="6461760" y="1432559"/>
            <a:ext cx="485648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b="1" dirty="0"/>
              <a:t>Successful story: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Ben quickly scans his invoice and shares with his accountant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82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29331C-01D5-4A5F-AEDA-07636311EE30}"/>
              </a:ext>
            </a:extLst>
          </p:cNvPr>
          <p:cNvSpPr txBox="1"/>
          <p:nvPr/>
        </p:nvSpPr>
        <p:spPr>
          <a:xfrm>
            <a:off x="0" y="746574"/>
            <a:ext cx="12191999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500" dirty="0">
              <a:latin typeface="monserat"/>
              <a:cs typeface="Calibri"/>
            </a:endParaRPr>
          </a:p>
          <a:p>
            <a:endParaRPr lang="en-GB" sz="2000" dirty="0">
              <a:solidFill>
                <a:schemeClr val="accent1"/>
              </a:solidFill>
              <a:latin typeface="monserat"/>
              <a:cs typeface="Calibri"/>
            </a:endParaRPr>
          </a:p>
          <a:p>
            <a:endParaRPr lang="en-GB" sz="1500" dirty="0">
              <a:latin typeface="monserat"/>
              <a:cs typeface="Calibri"/>
            </a:endParaRPr>
          </a:p>
          <a:p>
            <a:endParaRPr lang="en-GB" sz="1500" dirty="0">
              <a:latin typeface="monserat"/>
            </a:endParaRPr>
          </a:p>
          <a:p>
            <a:pPr algn="l"/>
            <a:endParaRPr lang="en-GB" sz="1500" dirty="0">
              <a:latin typeface="monserat"/>
              <a:cs typeface="Calibri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82A8C8D-2C43-4C26-BEE3-7BFE897C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45" y="291580"/>
            <a:ext cx="1699616" cy="601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4A26C8-8C49-4701-88D9-C7D1353CBE7A}"/>
              </a:ext>
            </a:extLst>
          </p:cNvPr>
          <p:cNvSpPr txBox="1"/>
          <p:nvPr/>
        </p:nvSpPr>
        <p:spPr>
          <a:xfrm>
            <a:off x="-12701" y="894077"/>
            <a:ext cx="122047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"Low Fidelity Wireframes"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CF2BD-9A26-4AC3-9A16-79454A3DFB70}"/>
              </a:ext>
            </a:extLst>
          </p:cNvPr>
          <p:cNvSpPr txBox="1"/>
          <p:nvPr/>
        </p:nvSpPr>
        <p:spPr>
          <a:xfrm>
            <a:off x="2298700" y="1562099"/>
            <a:ext cx="79121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latin typeface="Monserat"/>
                <a:cs typeface="Calibri"/>
              </a:rPr>
              <a:t>During this phase I started sketching out to be able to quickly see which idea would work best, using mobile first approach.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36472F-40BC-4552-A2D4-1767876A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1885-8986-4785-93BF-99582AB3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2B850-B97B-4D38-B359-080FAFC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pic>
        <p:nvPicPr>
          <p:cNvPr id="10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095E69A-3062-45F4-9B1A-3E662291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541" y="2282024"/>
            <a:ext cx="5878610" cy="4113116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16AC13DF-F360-4196-A6D9-2CB71219B5EC}"/>
              </a:ext>
            </a:extLst>
          </p:cNvPr>
          <p:cNvSpPr txBox="1"/>
          <p:nvPr/>
        </p:nvSpPr>
        <p:spPr>
          <a:xfrm>
            <a:off x="7925128" y="2352858"/>
            <a:ext cx="288544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Calibri"/>
              </a:rPr>
              <a:t>Ben logins to his profile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D945573-D09F-4746-B888-A55AA97E25C2}"/>
              </a:ext>
            </a:extLst>
          </p:cNvPr>
          <p:cNvSpPr txBox="1"/>
          <p:nvPr/>
        </p:nvSpPr>
        <p:spPr>
          <a:xfrm>
            <a:off x="7949707" y="2950331"/>
            <a:ext cx="288544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cs typeface="Calibri"/>
              </a:rPr>
              <a:t>He is at the Homepage</a:t>
            </a:r>
            <a:endParaRPr lang="en-US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14AD483A-D05D-4914-9902-B1864C8C096C}"/>
              </a:ext>
            </a:extLst>
          </p:cNvPr>
          <p:cNvSpPr txBox="1"/>
          <p:nvPr/>
        </p:nvSpPr>
        <p:spPr>
          <a:xfrm>
            <a:off x="7896777" y="3560587"/>
            <a:ext cx="370037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cs typeface="Calibri"/>
              </a:rPr>
              <a:t>He selects the feature Scan invoices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9A764D93-F12E-4D30-838A-607ED3A7F983}"/>
              </a:ext>
            </a:extLst>
          </p:cNvPr>
          <p:cNvSpPr txBox="1"/>
          <p:nvPr/>
        </p:nvSpPr>
        <p:spPr>
          <a:xfrm>
            <a:off x="7909066" y="4838287"/>
            <a:ext cx="3700369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cs typeface="Calibri"/>
              </a:rPr>
              <a:t>He scans with his mobile camera</a:t>
            </a:r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AB5E8AAE-B0F3-42DF-AC15-00AC4F6B1538}"/>
              </a:ext>
            </a:extLst>
          </p:cNvPr>
          <p:cNvSpPr txBox="1"/>
          <p:nvPr/>
        </p:nvSpPr>
        <p:spPr>
          <a:xfrm>
            <a:off x="8007389" y="5465095"/>
            <a:ext cx="3952239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cs typeface="Calibri"/>
              </a:rPr>
              <a:t>He successfully scanned and shared his invoice via Cloud to his accountant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961DEA9-D268-4605-9052-E97E8A0D5E63}"/>
              </a:ext>
            </a:extLst>
          </p:cNvPr>
          <p:cNvSpPr txBox="1"/>
          <p:nvPr/>
        </p:nvSpPr>
        <p:spPr>
          <a:xfrm>
            <a:off x="7921357" y="4153799"/>
            <a:ext cx="3700370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cs typeface="Calibri"/>
              </a:rPr>
              <a:t>He selects to scan his invoice with the QR-code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42539-574A-43F2-9330-4F1EC57BAA30}"/>
              </a:ext>
            </a:extLst>
          </p:cNvPr>
          <p:cNvSpPr txBox="1"/>
          <p:nvPr/>
        </p:nvSpPr>
        <p:spPr>
          <a:xfrm>
            <a:off x="-13992" y="283869"/>
            <a:ext cx="12192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monserat"/>
                <a:cs typeface="Calibri"/>
              </a:rPr>
              <a:t>Ideate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346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363896-1F98-4272-AD3C-6514EAA031BE}"/>
              </a:ext>
            </a:extLst>
          </p:cNvPr>
          <p:cNvSpPr txBox="1"/>
          <p:nvPr/>
        </p:nvSpPr>
        <p:spPr>
          <a:xfrm>
            <a:off x="0" y="355600"/>
            <a:ext cx="121920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latin typeface="monserat"/>
                <a:cs typeface="Calibri"/>
              </a:rPr>
              <a:t>Visual – Frontend Prototype</a:t>
            </a:r>
            <a:endParaRPr lang="en-GB" sz="1500" dirty="0">
              <a:latin typeface="monserat"/>
              <a:cs typeface="Calibri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A37B3B2F-02AC-4DED-B239-7F0FA206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45" y="291580"/>
            <a:ext cx="1699616" cy="601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CC6F0-EBEC-4518-B5CB-82C36801B800}"/>
              </a:ext>
            </a:extLst>
          </p:cNvPr>
          <p:cNvSpPr txBox="1"/>
          <p:nvPr/>
        </p:nvSpPr>
        <p:spPr>
          <a:xfrm>
            <a:off x="-12701" y="853436"/>
            <a:ext cx="122047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"Interactive Prototypes by using HTML, CSS, JS"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270BF-0124-4BD9-BDC2-46FC668EBEC3}"/>
              </a:ext>
            </a:extLst>
          </p:cNvPr>
          <p:cNvSpPr txBox="1"/>
          <p:nvPr/>
        </p:nvSpPr>
        <p:spPr>
          <a:xfrm>
            <a:off x="8181340" y="1836418"/>
            <a:ext cx="243586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GB" dirty="0">
                <a:latin typeface="Monserat"/>
                <a:cs typeface="Calibri"/>
              </a:rPr>
              <a:t> </a:t>
            </a:r>
            <a:r>
              <a:rPr lang="en-GB" dirty="0">
                <a:latin typeface="Calibri"/>
                <a:cs typeface="Calibri"/>
              </a:rPr>
              <a:t>Creating a prototype with frontend design allows a wider range of freedom in terms of design choices and time saving.</a:t>
            </a:r>
            <a:endParaRPr lang="en-US" dirty="0">
              <a:latin typeface="Calibri"/>
              <a:cs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78BA1-B5C8-467C-8B8D-09AB8239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8C15D-2235-452E-A62D-E496D72C9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58220-D480-4148-80D7-0F3D92BC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pic>
        <p:nvPicPr>
          <p:cNvPr id="10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929A7B-A03F-4A13-8EF2-1C71D6C6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2" y="1489011"/>
            <a:ext cx="7536998" cy="5056595"/>
          </a:xfrm>
          <a:prstGeom prst="rect">
            <a:avLst/>
          </a:prstGeom>
        </p:spPr>
      </p:pic>
      <p:sp>
        <p:nvSpPr>
          <p:cNvPr id="14" name="Ορθογώνιο: Στρογγύλεμα γωνιών 13">
            <a:extLst>
              <a:ext uri="{FF2B5EF4-FFF2-40B4-BE49-F238E27FC236}">
                <a16:creationId xmlns:a16="http://schemas.microsoft.com/office/drawing/2014/main" id="{6B4532CE-78A6-41FE-862A-E310D35D3ADC}"/>
              </a:ext>
            </a:extLst>
          </p:cNvPr>
          <p:cNvSpPr/>
          <p:nvPr/>
        </p:nvSpPr>
        <p:spPr>
          <a:xfrm>
            <a:off x="8355151" y="4351247"/>
            <a:ext cx="2364788" cy="862258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rgbClr val="FFFFFF"/>
                </a:solidFill>
                <a:cs typeface="Calibri"/>
                <a:hlinkClick r:id="rId4"/>
              </a:rPr>
              <a:t>View prototype</a:t>
            </a:r>
            <a:endParaRPr lang="el-GR" sz="24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D30CB-128C-4F7C-A312-E2318F6F9EA6}"/>
              </a:ext>
            </a:extLst>
          </p:cNvPr>
          <p:cNvSpPr txBox="1"/>
          <p:nvPr/>
        </p:nvSpPr>
        <p:spPr>
          <a:xfrm>
            <a:off x="0" y="355600"/>
            <a:ext cx="121920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latin typeface="monserat"/>
                <a:cs typeface="Calibri"/>
              </a:rPr>
              <a:t>Future Steps</a:t>
            </a:r>
            <a:endParaRPr lang="en-GB" sz="1500" dirty="0">
              <a:latin typeface="monserat"/>
              <a:cs typeface="Calibri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C2ADFF1-5AFB-424A-9989-48D43B84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45" y="291580"/>
            <a:ext cx="1699616" cy="601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FC9B5C-6C8C-4A0B-AE4C-FE870002CB52}"/>
              </a:ext>
            </a:extLst>
          </p:cNvPr>
          <p:cNvSpPr txBox="1"/>
          <p:nvPr/>
        </p:nvSpPr>
        <p:spPr>
          <a:xfrm>
            <a:off x="-12701" y="1015996"/>
            <a:ext cx="122047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"Iterations of Usability testing &amp; Improvements of the Prototype "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27" name="Picture 27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8E5A0B8A-FB8C-4B49-8D35-4E64C1ED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480" y="1900825"/>
            <a:ext cx="3566160" cy="4374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2D5268-AD94-435C-916B-5DF24A66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B7658-6135-4F83-86EF-8477B8AA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73AD4-7822-4FA9-BCDA-EE8A8B12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Kasimi - Hoevelaken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5A7F7-8032-4D1A-9054-B044FA4D57FE}"/>
              </a:ext>
            </a:extLst>
          </p:cNvPr>
          <p:cNvSpPr txBox="1"/>
          <p:nvPr/>
        </p:nvSpPr>
        <p:spPr>
          <a:xfrm>
            <a:off x="7071360" y="2123440"/>
            <a:ext cx="250952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/>
              <a:t>The next steps for this task is to conduct iterations of Usability testing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124F2-8886-4395-9A39-78A5FE49E562}"/>
              </a:ext>
            </a:extLst>
          </p:cNvPr>
          <p:cNvSpPr txBox="1"/>
          <p:nvPr/>
        </p:nvSpPr>
        <p:spPr>
          <a:xfrm>
            <a:off x="7071360" y="3810000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>
                <a:cs typeface="Calibri"/>
              </a:rPr>
              <a:t>Improvements of the prototypes will follow based on our user’s feedback.</a:t>
            </a:r>
          </a:p>
        </p:txBody>
      </p:sp>
    </p:spTree>
    <p:extLst>
      <p:ext uri="{BB962C8B-B14F-4D97-AF65-F5344CB8AC3E}">
        <p14:creationId xmlns:p14="http://schemas.microsoft.com/office/powerpoint/2010/main" val="2415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</TotalTime>
  <Words>300</Words>
  <Application>Microsoft Office PowerPoint</Application>
  <PresentationFormat>Widescreen</PresentationFormat>
  <Paragraphs>101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Monserat</vt:lpstr>
      <vt:lpstr>Monserat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SOFIA KASIMI</dc:creator>
  <cp:lastModifiedBy>SOFIA KASIMI</cp:lastModifiedBy>
  <cp:revision>85</cp:revision>
  <dcterms:created xsi:type="dcterms:W3CDTF">2013-07-15T20:26:40Z</dcterms:created>
  <dcterms:modified xsi:type="dcterms:W3CDTF">2019-03-26T13:17:10Z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013f521-439d-4e48-8e98-41ab6c596aa7_Enabled">
    <vt:lpwstr>True</vt:lpwstr>
  </property>
  <property fmtid="{D5CDD505-2E9C-101B-9397-08002B2CF9AE}" pid="3" name="MSIP_Label_6013f521-439d-4e48-8e98-41ab6c596aa7_SiteId">
    <vt:lpwstr>12f921d8-f30d-4596-a652-7045b338485a</vt:lpwstr>
  </property>
  <property fmtid="{D5CDD505-2E9C-101B-9397-08002B2CF9AE}" pid="4" name="MSIP_Label_6013f521-439d-4e48-8e98-41ab6c596aa7_Owner">
    <vt:lpwstr>EFSTATHIOS.GEORGAKAKIS.ext@siemensgamesa.com</vt:lpwstr>
  </property>
  <property fmtid="{D5CDD505-2E9C-101B-9397-08002B2CF9AE}" pid="5" name="MSIP_Label_6013f521-439d-4e48-8e98-41ab6c596aa7_SetDate">
    <vt:lpwstr>2019-03-23T22:19:00.2543253Z</vt:lpwstr>
  </property>
  <property fmtid="{D5CDD505-2E9C-101B-9397-08002B2CF9AE}" pid="6" name="MSIP_Label_6013f521-439d-4e48-8e98-41ab6c596aa7_Name">
    <vt:lpwstr>Restricted</vt:lpwstr>
  </property>
  <property fmtid="{D5CDD505-2E9C-101B-9397-08002B2CF9AE}" pid="7" name="MSIP_Label_6013f521-439d-4e48-8e98-41ab6c596aa7_Application">
    <vt:lpwstr>Microsoft Azure Information Protection</vt:lpwstr>
  </property>
  <property fmtid="{D5CDD505-2E9C-101B-9397-08002B2CF9AE}" pid="8" name="MSIP_Label_6013f521-439d-4e48-8e98-41ab6c596aa7_Extended_MSFT_Method">
    <vt:lpwstr>Automatic</vt:lpwstr>
  </property>
  <property fmtid="{D5CDD505-2E9C-101B-9397-08002B2CF9AE}" pid="9" name="Sensitivity">
    <vt:lpwstr>Restricted</vt:lpwstr>
  </property>
</Properties>
</file>